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8" r:id="rId10"/>
    <p:sldId id="269" r:id="rId11"/>
    <p:sldId id="270" r:id="rId12"/>
    <p:sldId id="266" r:id="rId13"/>
    <p:sldId id="267" r:id="rId14"/>
    <p:sldId id="260" r:id="rId15"/>
    <p:sldId id="261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9532F-AFC8-4F95-AB4F-EB255BE07D78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DCD5B-73BF-4BA5-9357-6EAAE0672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668CF0-11F3-4AB6-A690-E8A32A3AA9BB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B5F3218-853E-4BDB-A212-5D8028991825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6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C652D90-7B73-450F-97BD-8A07EFBCA479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116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C652D90-7B73-450F-97BD-8A07EFBCA479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C652D90-7B73-450F-97BD-8A07EFBCA479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C652D90-7B73-450F-97BD-8A07EFBCA479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152DCEB-CC56-4F34-8398-F6977F42D25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Robotics in Healthcare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Johnathan </a:t>
            </a:r>
            <a:r>
              <a:rPr lang="en-US" dirty="0" err="1" smtClean="0"/>
              <a:t>Aspinwall</a:t>
            </a:r>
            <a:endParaRPr lang="en-US" dirty="0" smtClean="0"/>
          </a:p>
          <a:p>
            <a:r>
              <a:rPr lang="en-US" dirty="0" smtClean="0"/>
              <a:t>Chris Card</a:t>
            </a:r>
          </a:p>
          <a:p>
            <a:r>
              <a:rPr lang="en-US" dirty="0" smtClean="0"/>
              <a:t>Vicente Gonzalez</a:t>
            </a:r>
          </a:p>
          <a:p>
            <a:r>
              <a:rPr lang="en-US" dirty="0" smtClean="0"/>
              <a:t>Ryan </a:t>
            </a:r>
            <a:r>
              <a:rPr lang="en-US" dirty="0" err="1" smtClean="0"/>
              <a:t>Langewisch</a:t>
            </a:r>
            <a:endParaRPr lang="en-US" dirty="0" smtClean="0"/>
          </a:p>
          <a:p>
            <a:r>
              <a:rPr lang="en-US" dirty="0" smtClean="0"/>
              <a:t>Tim </a:t>
            </a:r>
            <a:r>
              <a:rPr lang="en-US" dirty="0" err="1" smtClean="0"/>
              <a:t>Nygren</a:t>
            </a:r>
            <a:endParaRPr lang="en-US" dirty="0" smtClean="0"/>
          </a:p>
          <a:p>
            <a:r>
              <a:rPr lang="en-US" dirty="0" smtClean="0"/>
              <a:t>Charles Tandy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575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107"/>
            <a:ext cx="3429000" cy="228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2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602259"/>
            <a:ext cx="8229600" cy="815578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Adaptable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2262127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Pure pursuit-tracking algorithm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Sensors: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/>
              <a:t>position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en"/>
              <a:t>diagnostic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46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602259"/>
            <a:ext cx="8229600" cy="815578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Limitations</a:t>
            </a:r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2677626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Tethered robot, rigid mobility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Size currently 8mm wide, 5mm tall and about 10mm long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2 Applications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pacing and dye marks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32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Characteristics</a:t>
            </a:r>
          </a:p>
          <a:p>
            <a:pPr lvl="1"/>
            <a:r>
              <a:rPr lang="en-US" dirty="0" smtClean="0"/>
              <a:t>Remote telepresence</a:t>
            </a:r>
          </a:p>
          <a:p>
            <a:pPr lvl="1"/>
            <a:r>
              <a:rPr lang="en-US" dirty="0" smtClean="0"/>
              <a:t>Group conferencing with specialists</a:t>
            </a:r>
          </a:p>
          <a:p>
            <a:pPr lvl="2"/>
            <a:r>
              <a:rPr lang="en-US" dirty="0" smtClean="0"/>
              <a:t>Lower chances of errors</a:t>
            </a:r>
          </a:p>
          <a:p>
            <a:pPr lvl="1"/>
            <a:r>
              <a:rPr lang="en-US" dirty="0" smtClean="0"/>
              <a:t>Access to medical record database</a:t>
            </a:r>
            <a:endParaRPr lang="en-US" dirty="0"/>
          </a:p>
        </p:txBody>
      </p:sp>
      <p:pic>
        <p:nvPicPr>
          <p:cNvPr id="1026" name="Picture 2" descr="http://trends.medicalexpo.com/wp-content/uploads/2013/11/RP-VI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1774"/>
            <a:ext cx="3743321" cy="361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371600" y="274638"/>
            <a:ext cx="7315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/>
              <a:t>RP-Vita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pPr algn="l"/>
            <a:r>
              <a:rPr lang="en-US" dirty="0" smtClean="0"/>
              <a:t>RP-Vita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Autonomous navigation</a:t>
            </a:r>
          </a:p>
          <a:p>
            <a:pPr lvl="1"/>
            <a:r>
              <a:rPr lang="en-US" dirty="0" smtClean="0"/>
              <a:t>Send to location by screen press</a:t>
            </a:r>
          </a:p>
          <a:p>
            <a:pPr lvl="1"/>
            <a:r>
              <a:rPr lang="en-US" dirty="0" smtClean="0"/>
              <a:t>Obstacle detection and avoidance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Remote diagnosis through sensors</a:t>
            </a:r>
          </a:p>
          <a:p>
            <a:pPr lvl="1"/>
            <a:r>
              <a:rPr lang="en-US" dirty="0" smtClean="0"/>
              <a:t>Digital stethoscope</a:t>
            </a:r>
          </a:p>
          <a:p>
            <a:pPr lvl="1"/>
            <a:r>
              <a:rPr lang="en-US" dirty="0" smtClean="0"/>
              <a:t>Ultrasound</a:t>
            </a:r>
          </a:p>
          <a:p>
            <a:pPr lvl="1"/>
            <a:r>
              <a:rPr lang="en-US" dirty="0" smtClean="0"/>
              <a:t>Otoscope (that thing docs use to look in ur ears)</a:t>
            </a:r>
          </a:p>
        </p:txBody>
      </p:sp>
      <p:pic>
        <p:nvPicPr>
          <p:cNvPr id="2050" name="Picture 2" descr="http://singularityhub.com/wp-content/uploads/2013/05/irob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994" y="115330"/>
            <a:ext cx="3141705" cy="209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51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3483361" y="2119903"/>
            <a:ext cx="5060160" cy="4526396"/>
          </a:xfrm>
          <a:ln/>
        </p:spPr>
        <p:txBody>
          <a:bodyPr>
            <a:normAutofit/>
          </a:bodyPr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Limited independent decision making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Primary area of intelligence is in movement	</a:t>
            </a:r>
          </a:p>
          <a:p>
            <a:pPr marL="783372" lvl="1" indent="-29376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Path finding</a:t>
            </a:r>
          </a:p>
          <a:p>
            <a:pPr marL="783372" lvl="1" indent="-29376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Adapt to hospital setting</a:t>
            </a:r>
          </a:p>
          <a:p>
            <a:pPr marL="783372" lvl="1" indent="-29376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n-US" altLang="en-US"/>
              <a:t>Distinguishes from other computers/equipment</a:t>
            </a:r>
          </a:p>
        </p:txBody>
      </p:sp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altLang="en-US"/>
              <a:t>RP-VITA Intelligence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0" y="3152492"/>
            <a:ext cx="3594240" cy="368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80" y="1672016"/>
            <a:ext cx="1144800" cy="1136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3270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idx="1"/>
          </p:nvPr>
        </p:nvSpPr>
        <p:spPr>
          <a:xfrm>
            <a:off x="580320" y="2488582"/>
            <a:ext cx="4561920" cy="4313253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altLang="en-US"/>
              <a:t>Only as effective as the doctor using it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altLang="en-US"/>
              <a:t>Still achieves the goals of the design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altLang="en-US"/>
              <a:t>Challenging field to separate human control</a:t>
            </a:r>
          </a:p>
        </p:txBody>
      </p:sp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altLang="en-US"/>
              <a:t>RP-VITA Limitations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1" r="17117"/>
          <a:stretch>
            <a:fillRect/>
          </a:stretch>
        </p:blipFill>
        <p:spPr bwMode="auto">
          <a:xfrm>
            <a:off x="5556961" y="1856355"/>
            <a:ext cx="3060000" cy="411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9941" r="1711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4877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Perfect Healthcare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Fully automated diagnosis of patients.</a:t>
            </a:r>
          </a:p>
          <a:p>
            <a:r>
              <a:rPr lang="en-US" dirty="0" smtClean="0"/>
              <a:t>Fully automated surgeries.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19400"/>
            <a:ext cx="7620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7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Observations/Questions Raised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we ready?</a:t>
            </a:r>
          </a:p>
          <a:p>
            <a:r>
              <a:rPr lang="en-US" dirty="0" smtClean="0"/>
              <a:t>Will people trust robots to diagnose and treat them?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6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</a:p>
          <a:p>
            <a:r>
              <a:rPr lang="en-US" dirty="0" smtClean="0"/>
              <a:t>Surgical robot</a:t>
            </a:r>
          </a:p>
          <a:p>
            <a:r>
              <a:rPr lang="en-US" dirty="0" smtClean="0"/>
              <a:t>Autonomous telepresence robot for general checkups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4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Robots are just making their way into healthcare due to the challenging nature of the domain</a:t>
            </a:r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Safety</a:t>
            </a:r>
          </a:p>
          <a:p>
            <a:pPr lvl="1"/>
            <a:r>
              <a:rPr lang="en-US" dirty="0" smtClean="0"/>
              <a:t>Overcoming mistrust of patients</a:t>
            </a:r>
          </a:p>
          <a:p>
            <a:pPr lvl="1"/>
            <a:r>
              <a:rPr lang="en-US" dirty="0" smtClean="0"/>
              <a:t>Dexterity of manipulators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322826"/>
            <a:ext cx="3657600" cy="253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63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Reduce cognitive load on healthcare workers</a:t>
            </a:r>
          </a:p>
          <a:p>
            <a:pPr lvl="1"/>
            <a:r>
              <a:rPr lang="en-US" dirty="0" smtClean="0"/>
              <a:t>Allow healthcare workers to handle more patients</a:t>
            </a:r>
          </a:p>
          <a:p>
            <a:pPr lvl="1"/>
            <a:r>
              <a:rPr lang="en-US" dirty="0" smtClean="0"/>
              <a:t>Reduce infection rates and operating costs</a:t>
            </a:r>
          </a:p>
          <a:p>
            <a:pPr lvl="1"/>
            <a:r>
              <a:rPr lang="en-US" dirty="0" smtClean="0"/>
              <a:t>Increase effectiveness of surgery</a:t>
            </a:r>
          </a:p>
          <a:p>
            <a:r>
              <a:rPr lang="en-US" dirty="0" smtClean="0"/>
              <a:t>We will cover two robots in this field, the </a:t>
            </a:r>
            <a:r>
              <a:rPr lang="en-US" dirty="0" err="1" smtClean="0"/>
              <a:t>HeartLander</a:t>
            </a:r>
            <a:r>
              <a:rPr lang="en-US" dirty="0" smtClean="0"/>
              <a:t> and RP-VITA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cont.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5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0800" y="304800"/>
            <a:ext cx="3962400" cy="1009650"/>
          </a:xfrm>
        </p:spPr>
        <p:txBody>
          <a:bodyPr/>
          <a:lstStyle/>
          <a:p>
            <a:r>
              <a:rPr lang="en-US" dirty="0" err="1" smtClean="0"/>
              <a:t>HeartLander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400800"/>
            <a:ext cx="7772400" cy="317500"/>
          </a:xfrm>
        </p:spPr>
        <p:txBody>
          <a:bodyPr>
            <a:noAutofit/>
          </a:bodyPr>
          <a:lstStyle/>
          <a:p>
            <a:r>
              <a:rPr lang="en-US" sz="1200" dirty="0" smtClean="0"/>
              <a:t>Picture - http://</a:t>
            </a:r>
            <a:r>
              <a:rPr lang="en-US" sz="1200" dirty="0" err="1" smtClean="0"/>
              <a:t>www.cmu.edu</a:t>
            </a:r>
            <a:r>
              <a:rPr lang="en-US" sz="1200" dirty="0" smtClean="0"/>
              <a:t>/homepage/innovation/2007/summer/bot-moves-with-the-</a:t>
            </a:r>
            <a:r>
              <a:rPr lang="en-US" sz="1200" dirty="0" err="1" smtClean="0"/>
              <a:t>beat.shtml</a:t>
            </a:r>
            <a:endParaRPr lang="en-US" sz="1200" dirty="0"/>
          </a:p>
        </p:txBody>
      </p:sp>
      <p:pic>
        <p:nvPicPr>
          <p:cNvPr id="4" name="Picture 3" descr="heartlander_236x2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13000" y="1509712"/>
            <a:ext cx="42767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86321"/>
            <a:ext cx="8229592" cy="45716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Size – Penny sized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Movement – worm-like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Manipulate – Tool port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Sensing – Tracking sensor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Think – Semi-autonomous Movement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pic>
        <p:nvPicPr>
          <p:cNvPr id="4" name="Picture 3" descr="HL6_Black_IMG_1369_edit_labels_400-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19200"/>
            <a:ext cx="4343400" cy="3257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0441" y="6096000"/>
            <a:ext cx="6693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Picture - http://</a:t>
            </a:r>
            <a:r>
              <a:rPr lang="en-US" sz="1400" dirty="0" err="1" smtClean="0"/>
              <a:t>www.cs.cmu.edu</a:t>
            </a:r>
            <a:r>
              <a:rPr lang="en-US" sz="1400" dirty="0" smtClean="0"/>
              <a:t>/~./</a:t>
            </a:r>
            <a:r>
              <a:rPr lang="en-US" sz="1400" dirty="0" err="1" smtClean="0"/>
              <a:t>heartlander</a:t>
            </a:r>
            <a:r>
              <a:rPr lang="en-US" sz="1400" dirty="0" smtClean="0"/>
              <a:t>/</a:t>
            </a:r>
            <a:r>
              <a:rPr lang="en-US" sz="1400" dirty="0" err="1" smtClean="0"/>
              <a:t>design.html#Locomotion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428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alk_HL4_352x240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376363"/>
            <a:ext cx="6034088" cy="4114800"/>
          </a:xfrm>
        </p:spPr>
      </p:pic>
      <p:sp>
        <p:nvSpPr>
          <p:cNvPr id="6" name="TextBox 5"/>
          <p:cNvSpPr txBox="1"/>
          <p:nvPr/>
        </p:nvSpPr>
        <p:spPr>
          <a:xfrm>
            <a:off x="3713595" y="6550223"/>
            <a:ext cx="543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Video - http://</a:t>
            </a:r>
            <a:r>
              <a:rPr lang="en-US" sz="1400" dirty="0" err="1" smtClean="0"/>
              <a:t>www.cs.cmu.edu</a:t>
            </a:r>
            <a:r>
              <a:rPr lang="en-US" sz="1400" dirty="0" smtClean="0"/>
              <a:t>/~./</a:t>
            </a:r>
            <a:r>
              <a:rPr lang="en-US" sz="1400" dirty="0" err="1" smtClean="0"/>
              <a:t>heartlander</a:t>
            </a:r>
            <a:r>
              <a:rPr lang="en-US" sz="1400" dirty="0" smtClean="0"/>
              <a:t>/</a:t>
            </a:r>
            <a:r>
              <a:rPr lang="en-US" sz="1400" dirty="0" err="1" smtClean="0"/>
              <a:t>videos.html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553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g7_walk3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0" y="1171575"/>
            <a:ext cx="6034088" cy="4525963"/>
          </a:xfrm>
        </p:spPr>
      </p:pic>
      <p:sp>
        <p:nvSpPr>
          <p:cNvPr id="5" name="TextBox 4"/>
          <p:cNvSpPr txBox="1"/>
          <p:nvPr/>
        </p:nvSpPr>
        <p:spPr>
          <a:xfrm>
            <a:off x="2964203" y="6248400"/>
            <a:ext cx="617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Video - http://</a:t>
            </a:r>
            <a:r>
              <a:rPr lang="en-US" sz="1600" dirty="0" err="1" smtClean="0"/>
              <a:t>www.cs.cmu.edu</a:t>
            </a:r>
            <a:r>
              <a:rPr lang="en-US" sz="1600" dirty="0" smtClean="0"/>
              <a:t>/~./</a:t>
            </a:r>
            <a:r>
              <a:rPr lang="en-US" sz="1600" dirty="0" err="1" smtClean="0"/>
              <a:t>heartlander</a:t>
            </a:r>
            <a:r>
              <a:rPr lang="en-US" sz="1600" dirty="0" smtClean="0"/>
              <a:t>/</a:t>
            </a:r>
            <a:r>
              <a:rPr lang="en-US" sz="1600" dirty="0" err="1" smtClean="0"/>
              <a:t>videos.html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12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734" y="1"/>
            <a:ext cx="55612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08825" y="3127426"/>
            <a:ext cx="8229600" cy="815578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Intelligence?</a:t>
            </a:r>
          </a:p>
        </p:txBody>
      </p:sp>
    </p:spTree>
    <p:extLst>
      <p:ext uri="{BB962C8B-B14F-4D97-AF65-F5344CB8AC3E}">
        <p14:creationId xmlns:p14="http://schemas.microsoft.com/office/powerpoint/2010/main" val="83067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1042</TotalTime>
  <Words>287</Words>
  <Application>Microsoft Office PowerPoint</Application>
  <PresentationFormat>On-screen Show (4:3)</PresentationFormat>
  <Paragraphs>83</Paragraphs>
  <Slides>17</Slides>
  <Notes>5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Concourse</vt:lpstr>
      <vt:lpstr>Robotics in Healthcare</vt:lpstr>
      <vt:lpstr>Outline</vt:lpstr>
      <vt:lpstr>Intro</vt:lpstr>
      <vt:lpstr>Intro cont.</vt:lpstr>
      <vt:lpstr>HeartLander</vt:lpstr>
      <vt:lpstr>Characteristics</vt:lpstr>
      <vt:lpstr>PowerPoint Presentation</vt:lpstr>
      <vt:lpstr>PowerPoint Presentation</vt:lpstr>
      <vt:lpstr>Intelligence?</vt:lpstr>
      <vt:lpstr>Adaptable</vt:lpstr>
      <vt:lpstr>Limitations</vt:lpstr>
      <vt:lpstr>PowerPoint Presentation</vt:lpstr>
      <vt:lpstr>RP-Vita</vt:lpstr>
      <vt:lpstr>RP-VITA Intelligence</vt:lpstr>
      <vt:lpstr>RP-VITA Limitations</vt:lpstr>
      <vt:lpstr>The Perfect Healthcare Robot</vt:lpstr>
      <vt:lpstr>Observations/Questions Raised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in Healthcare</dc:title>
  <dc:creator>Chris Card</dc:creator>
  <cp:lastModifiedBy>Chris Card</cp:lastModifiedBy>
  <cp:revision>16</cp:revision>
  <dcterms:created xsi:type="dcterms:W3CDTF">2014-09-04T14:39:07Z</dcterms:created>
  <dcterms:modified xsi:type="dcterms:W3CDTF">2014-09-15T20:16:27Z</dcterms:modified>
</cp:coreProperties>
</file>